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966" r:id="rId3"/>
    <p:sldId id="969" r:id="rId4"/>
    <p:sldId id="981" r:id="rId5"/>
    <p:sldId id="1508" r:id="rId6"/>
    <p:sldId id="1033" r:id="rId7"/>
    <p:sldId id="1034" r:id="rId8"/>
    <p:sldId id="1035" r:id="rId9"/>
    <p:sldId id="970" r:id="rId10"/>
    <p:sldId id="973" r:id="rId11"/>
    <p:sldId id="974" r:id="rId12"/>
    <p:sldId id="975" r:id="rId13"/>
    <p:sldId id="1509" r:id="rId14"/>
    <p:sldId id="976" r:id="rId15"/>
    <p:sldId id="977" r:id="rId16"/>
    <p:sldId id="971" r:id="rId17"/>
    <p:sldId id="1036" r:id="rId18"/>
    <p:sldId id="1037" r:id="rId19"/>
    <p:sldId id="978" r:id="rId20"/>
    <p:sldId id="979" r:id="rId21"/>
    <p:sldId id="967" r:id="rId22"/>
    <p:sldId id="980" r:id="rId23"/>
    <p:sldId id="972" r:id="rId24"/>
    <p:sldId id="1510" r:id="rId25"/>
    <p:sldId id="1511" r:id="rId26"/>
    <p:sldId id="1512" r:id="rId27"/>
    <p:sldId id="1513" r:id="rId28"/>
    <p:sldId id="1514" r:id="rId29"/>
    <p:sldId id="1518" r:id="rId30"/>
    <p:sldId id="1515" r:id="rId31"/>
    <p:sldId id="1516" r:id="rId32"/>
    <p:sldId id="1276" r:id="rId33"/>
    <p:sldId id="1522" r:id="rId34"/>
    <p:sldId id="1177" r:id="rId35"/>
    <p:sldId id="1282" r:id="rId36"/>
    <p:sldId id="1289" r:id="rId37"/>
    <p:sldId id="1180" r:id="rId38"/>
    <p:sldId id="1181" r:id="rId39"/>
    <p:sldId id="1182" r:id="rId40"/>
    <p:sldId id="1290" r:id="rId41"/>
    <p:sldId id="1291" r:id="rId42"/>
    <p:sldId id="1292" r:id="rId43"/>
    <p:sldId id="1183" r:id="rId44"/>
    <p:sldId id="1185" r:id="rId45"/>
    <p:sldId id="130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/>
    <p:restoredTop sz="96327"/>
  </p:normalViewPr>
  <p:slideViewPr>
    <p:cSldViewPr snapToGrid="0">
      <p:cViewPr varScale="1">
        <p:scale>
          <a:sx n="128" d="100"/>
          <a:sy n="128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25AC9-89B4-02E2-37E3-C65274C3C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F21490-09A9-8CBB-D563-C6E5976234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4F2B3-8C87-50F4-C6CD-003B16E6F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E5066-1009-7747-AB1B-E4E15E7400B2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A4B5C-E38D-62A0-6BE0-206840EFB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D510D-5D61-C325-18AE-40E2F3D95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22606-1997-5B47-A274-9E214208C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84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BC17C-560E-D61C-713E-9C16E8229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9ED9FF-517F-D742-B63D-7E2C897FDF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2E1AF-E5ED-CF28-7F5D-C50F3B3E0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E5066-1009-7747-AB1B-E4E15E7400B2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18D9B-872F-4BC8-0236-8A0FA5492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1EAD8-7691-A0A6-A2F8-58C5A0B9E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22606-1997-5B47-A274-9E214208C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94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04794E-3898-E94D-CA90-00BB0CD8A6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D915C5-6469-F72F-6DA5-CCF630234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3B2FA-8225-60B7-6750-39C30A43A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E5066-1009-7747-AB1B-E4E15E7400B2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CC9CB-49E0-5EB8-CA25-DE41E4952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A5722-1425-3737-0DF7-701C0C320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22606-1997-5B47-A274-9E214208C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5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BE26F-595D-D1C2-F2C9-BE98D37D3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F07DC-E2B4-9D9C-57BD-53DBC7E7B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87004-35F8-39F9-F26C-E7301334C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E5066-1009-7747-AB1B-E4E15E7400B2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D6E12-C7C0-01F2-5304-8E2F71B5F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F83AF-6F03-F00E-36D0-EF16DD89E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22606-1997-5B47-A274-9E214208C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29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26E4C-82DF-40A6-0A6F-31EBFF2DC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BE11F-6BD8-9632-81BE-EE77D7BF1D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14AD0-7AC6-4D6D-FD1A-DFCC3B91E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E5066-1009-7747-AB1B-E4E15E7400B2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CAD5-5B53-78F7-D499-7EAF8D987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FA23C-BEF5-662D-0A14-AFD670E41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22606-1997-5B47-A274-9E214208C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58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05F7A-3308-8C27-88A2-8D737237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7F49B-7234-0CDA-A825-9B68D0E6BB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5D70FF-76EC-A18E-B311-E703604A22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0E0B2C-A1FB-F9DB-31C4-027AD1D83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E5066-1009-7747-AB1B-E4E15E7400B2}" type="datetimeFigureOut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C58160-03A7-57FA-F094-4C6F7DB71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E7A3C4-7FFC-D4CC-CEC8-1948F061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22606-1997-5B47-A274-9E214208C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201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37A47-4799-07D9-9DF1-F48EFBE8E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85C74-8AF4-B5E0-5BCE-5D19FCB08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DD0DD-43F7-0270-6D85-2090D2C3B2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1B6F07-2E5A-0C88-474A-FCF1023692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68F7BB-A6CC-F1F5-3D17-CB930AC7CD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86A2B7-F91B-3205-CEF7-975AF4C02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E5066-1009-7747-AB1B-E4E15E7400B2}" type="datetimeFigureOut">
              <a:rPr lang="en-US" smtClean="0"/>
              <a:t>1/23/25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454681-1C28-ABF4-0566-5F018684B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BB70F4-7B4C-8B41-2DB6-245638729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22606-1997-5B47-A274-9E214208C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704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12DD6-CFFF-0E04-E0FB-CC3A795EA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A4A1A5-DF65-201B-C165-0CE337081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E5066-1009-7747-AB1B-E4E15E7400B2}" type="datetimeFigureOut">
              <a:rPr lang="en-US" smtClean="0"/>
              <a:t>1/23/25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146080-4831-B358-08EA-23605B222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E8ACA9-BC83-B694-69DE-E36F2C67B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22606-1997-5B47-A274-9E214208C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941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C44B56-D2F4-10F2-8FDD-A8FFB5FAB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E5066-1009-7747-AB1B-E4E15E7400B2}" type="datetimeFigureOut">
              <a:rPr lang="en-US" smtClean="0"/>
              <a:t>1/23/25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EC5A20-3F8D-0132-F8B5-BC2944E2D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886D2-F31F-68BC-3941-BCF15B21C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22606-1997-5B47-A274-9E214208C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06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16392-1F66-46D1-1319-691DBFD14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D246E-BCC7-17B8-041E-C86B34ACE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E14010-AAA4-8E2E-7BB1-878E4F345C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17689E-8406-ABFB-30D2-163AF327A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E5066-1009-7747-AB1B-E4E15E7400B2}" type="datetimeFigureOut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876264-EA6C-E3A0-8801-7A83E48C1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37E8A-2148-1C88-4E1A-3A8955FDE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22606-1997-5B47-A274-9E214208C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27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0B469-F228-3B79-E58A-F7365EEB7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AC957B-6AD1-55D6-0BF4-822FB8AED4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1E2C9-3AB7-4B8B-A4E2-2A2F851EE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74E2AE-4340-A3DA-453D-529143436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E5066-1009-7747-AB1B-E4E15E7400B2}" type="datetimeFigureOut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E18E5E-B91E-A5BE-10EA-CBBCAC312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9B6F37-6130-8705-6836-D1790D958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22606-1997-5B47-A274-9E214208C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077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16E86D-ADB5-42D1-2C76-945C911AE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9B269-253A-E3C5-A3A1-6E546BDFA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C1C16-1113-EB8B-570C-AA90DD7B1A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E5066-1009-7747-AB1B-E4E15E7400B2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F372D-A17C-3F04-86C3-6F5219EC84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94DBF-FED9-AE02-402B-FB5F2069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22606-1997-5B47-A274-9E214208C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654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36FC1-2BBA-8B22-2BFC-E0A20B6741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CS 551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9FC8B-3320-5ABD-CE40-286835DF3B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Spring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032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C7147-26E2-2B4A-8C30-C7DF91D90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5D3C2-F0F0-F94A-83B2-71E7A56C1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C2150A-F088-BC47-BC8F-7B68BAD0E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6780"/>
            <a:ext cx="12192000" cy="440444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660B3306-B434-7443-831E-78ACBA6DC465}"/>
              </a:ext>
            </a:extLst>
          </p:cNvPr>
          <p:cNvSpPr/>
          <p:nvPr/>
        </p:nvSpPr>
        <p:spPr>
          <a:xfrm>
            <a:off x="838200" y="65703"/>
            <a:ext cx="4862946" cy="1460500"/>
          </a:xfrm>
          <a:prstGeom prst="wedgeRoundRectCallout">
            <a:avLst>
              <a:gd name="adj1" fmla="val -38212"/>
              <a:gd name="adj2" fmla="val 577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To specify functions that should can be called on instances of a struct, we use the </a:t>
            </a:r>
            <a:r>
              <a:rPr lang="en-US" sz="2400" b="1" i="1" dirty="0" err="1"/>
              <a:t>impl</a:t>
            </a:r>
            <a:r>
              <a:rPr lang="en-US" sz="2400" dirty="0"/>
              <a:t> keyword</a:t>
            </a:r>
          </a:p>
        </p:txBody>
      </p:sp>
    </p:spTree>
    <p:extLst>
      <p:ext uri="{BB962C8B-B14F-4D97-AF65-F5344CB8AC3E}">
        <p14:creationId xmlns:p14="http://schemas.microsoft.com/office/powerpoint/2010/main" val="1161335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C7147-26E2-2B4A-8C30-C7DF91D90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5D3C2-F0F0-F94A-83B2-71E7A56C1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C2150A-F088-BC47-BC8F-7B68BAD0E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6780"/>
            <a:ext cx="12192000" cy="440444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660B3306-B434-7443-831E-78ACBA6DC465}"/>
              </a:ext>
            </a:extLst>
          </p:cNvPr>
          <p:cNvSpPr/>
          <p:nvPr/>
        </p:nvSpPr>
        <p:spPr>
          <a:xfrm>
            <a:off x="2570018" y="429062"/>
            <a:ext cx="4862946" cy="1460500"/>
          </a:xfrm>
          <a:prstGeom prst="wedgeRoundRectCallout">
            <a:avLst>
              <a:gd name="adj1" fmla="val -36787"/>
              <a:gd name="adj2" fmla="val 634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first parameter is always </a:t>
            </a:r>
            <a:r>
              <a:rPr lang="en-US" sz="2400" b="1" i="1" dirty="0"/>
              <a:t>&amp;self</a:t>
            </a:r>
          </a:p>
          <a:p>
            <a:pPr algn="ctr"/>
            <a:endParaRPr lang="en-US" sz="2400" b="1" i="1" dirty="0"/>
          </a:p>
          <a:p>
            <a:pPr algn="ctr"/>
            <a:r>
              <a:rPr lang="en-US" sz="2400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4211289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C7147-26E2-2B4A-8C30-C7DF91D90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5D3C2-F0F0-F94A-83B2-71E7A56C1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C2150A-F088-BC47-BC8F-7B68BAD0E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6780"/>
            <a:ext cx="12192000" cy="440444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660B3306-B434-7443-831E-78ACBA6DC465}"/>
              </a:ext>
            </a:extLst>
          </p:cNvPr>
          <p:cNvSpPr/>
          <p:nvPr/>
        </p:nvSpPr>
        <p:spPr>
          <a:xfrm>
            <a:off x="3498272" y="1968500"/>
            <a:ext cx="4862946" cy="1460500"/>
          </a:xfrm>
          <a:prstGeom prst="wedgeRoundRectCallout">
            <a:avLst>
              <a:gd name="adj1" fmla="val -36787"/>
              <a:gd name="adj2" fmla="val 634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first parameter is always </a:t>
            </a:r>
            <a:r>
              <a:rPr lang="en-US" sz="2400" b="1" i="1" dirty="0"/>
              <a:t>&amp;self</a:t>
            </a:r>
          </a:p>
        </p:txBody>
      </p:sp>
    </p:spTree>
    <p:extLst>
      <p:ext uri="{BB962C8B-B14F-4D97-AF65-F5344CB8AC3E}">
        <p14:creationId xmlns:p14="http://schemas.microsoft.com/office/powerpoint/2010/main" val="1995642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C7147-26E2-2B4A-8C30-C7DF91D90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5D3C2-F0F0-F94A-83B2-71E7A56C1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C2150A-F088-BC47-BC8F-7B68BAD0E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6780"/>
            <a:ext cx="12192000" cy="440444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660B3306-B434-7443-831E-78ACBA6DC465}"/>
              </a:ext>
            </a:extLst>
          </p:cNvPr>
          <p:cNvSpPr/>
          <p:nvPr/>
        </p:nvSpPr>
        <p:spPr>
          <a:xfrm>
            <a:off x="3498272" y="1968500"/>
            <a:ext cx="4862946" cy="1460500"/>
          </a:xfrm>
          <a:prstGeom prst="wedgeRoundRectCallout">
            <a:avLst>
              <a:gd name="adj1" fmla="val -36787"/>
              <a:gd name="adj2" fmla="val 634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would happen to “self” if we didn’t </a:t>
            </a:r>
            <a:r>
              <a:rPr lang="en-US" sz="2400" i="1" dirty="0"/>
              <a:t>borrow?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3816747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C7147-26E2-2B4A-8C30-C7DF91D90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5D3C2-F0F0-F94A-83B2-71E7A56C1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C2150A-F088-BC47-BC8F-7B68BAD0E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6780"/>
            <a:ext cx="12192000" cy="440444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660B3306-B434-7443-831E-78ACBA6DC465}"/>
              </a:ext>
            </a:extLst>
          </p:cNvPr>
          <p:cNvSpPr/>
          <p:nvPr/>
        </p:nvSpPr>
        <p:spPr>
          <a:xfrm>
            <a:off x="3498272" y="1968500"/>
            <a:ext cx="4862946" cy="1460500"/>
          </a:xfrm>
          <a:prstGeom prst="wedgeRoundRectCallout">
            <a:avLst>
              <a:gd name="adj1" fmla="val -36787"/>
              <a:gd name="adj2" fmla="val 634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if we wanted a function (method) that can change “self”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2186976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C7147-26E2-2B4A-8C30-C7DF91D90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5D3C2-F0F0-F94A-83B2-71E7A56C1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C2150A-F088-BC47-BC8F-7B68BAD0E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6780"/>
            <a:ext cx="12192000" cy="440444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660B3306-B434-7443-831E-78ACBA6DC465}"/>
              </a:ext>
            </a:extLst>
          </p:cNvPr>
          <p:cNvSpPr/>
          <p:nvPr/>
        </p:nvSpPr>
        <p:spPr>
          <a:xfrm>
            <a:off x="3498272" y="1968500"/>
            <a:ext cx="4862946" cy="1460500"/>
          </a:xfrm>
          <a:prstGeom prst="wedgeRoundRectCallout">
            <a:avLst>
              <a:gd name="adj1" fmla="val -36787"/>
              <a:gd name="adj2" fmla="val 634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Need to mark it </a:t>
            </a:r>
            <a:r>
              <a:rPr lang="en-US" sz="2400" b="1" i="1" dirty="0" err="1"/>
              <a:t>mut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4008365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E3FED-15A0-5449-A598-6C2495742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64423-EE33-844E-989B-78A0059F8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B8348-E7F6-5C42-A0FE-50E5E15AD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89041"/>
            <a:ext cx="12239961" cy="610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9BA09-E689-CB4C-AEB7-ED9A8BEC5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Structs in Rust are a bit more robust than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49688-7E7E-CB45-ABE1-843356259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emulate a lot of object oriented style idioms in Rust</a:t>
            </a:r>
          </a:p>
          <a:p>
            <a:endParaRPr lang="en-US" dirty="0"/>
          </a:p>
          <a:p>
            <a:r>
              <a:rPr lang="en-US" dirty="0"/>
              <a:t>Functions can be </a:t>
            </a:r>
            <a:r>
              <a:rPr lang="en-US" i="1" dirty="0"/>
              <a:t>implemented</a:t>
            </a:r>
            <a:r>
              <a:rPr lang="en-US" dirty="0"/>
              <a:t> on different types (e.g., structs)</a:t>
            </a:r>
          </a:p>
          <a:p>
            <a:pPr lvl="1"/>
            <a:r>
              <a:rPr lang="en-US" dirty="0"/>
              <a:t>This is per “instance”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You can also associate a function with the overall type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E.g., String::from()</a:t>
            </a:r>
          </a:p>
        </p:txBody>
      </p:sp>
    </p:spTree>
    <p:extLst>
      <p:ext uri="{BB962C8B-B14F-4D97-AF65-F5344CB8AC3E}">
        <p14:creationId xmlns:p14="http://schemas.microsoft.com/office/powerpoint/2010/main" val="1582122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9BA09-E689-CB4C-AEB7-ED9A8BEC5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Structs in Rust are a bit more robust than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49688-7E7E-CB45-ABE1-843356259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emulate a lot of object oriented style idioms in Rust</a:t>
            </a:r>
          </a:p>
          <a:p>
            <a:endParaRPr lang="en-US" dirty="0"/>
          </a:p>
          <a:p>
            <a:r>
              <a:rPr lang="en-US" dirty="0"/>
              <a:t>Functions can be </a:t>
            </a:r>
            <a:r>
              <a:rPr lang="en-US" i="1" dirty="0"/>
              <a:t>implemented</a:t>
            </a:r>
            <a:r>
              <a:rPr lang="en-US" dirty="0"/>
              <a:t> on different types (e.g., structs)</a:t>
            </a:r>
          </a:p>
          <a:p>
            <a:pPr lvl="1"/>
            <a:r>
              <a:rPr lang="en-US" dirty="0"/>
              <a:t>This is per “instance”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You can also associate a function with the overall type</a:t>
            </a:r>
          </a:p>
          <a:p>
            <a:pPr lvl="1"/>
            <a:r>
              <a:rPr lang="en-US" dirty="0"/>
              <a:t>E.g., String::from()</a:t>
            </a:r>
          </a:p>
        </p:txBody>
      </p:sp>
    </p:spTree>
    <p:extLst>
      <p:ext uri="{BB962C8B-B14F-4D97-AF65-F5344CB8AC3E}">
        <p14:creationId xmlns:p14="http://schemas.microsoft.com/office/powerpoint/2010/main" val="1067496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E3FED-15A0-5449-A598-6C2495742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64423-EE33-844E-989B-78A0059F8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B8348-E7F6-5C42-A0FE-50E5E15AD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89041"/>
            <a:ext cx="12239961" cy="6103833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9628BB23-BDFE-F14A-A615-362B5D5BA46A}"/>
              </a:ext>
            </a:extLst>
          </p:cNvPr>
          <p:cNvSpPr/>
          <p:nvPr/>
        </p:nvSpPr>
        <p:spPr>
          <a:xfrm>
            <a:off x="3318163" y="49214"/>
            <a:ext cx="4862946" cy="1460500"/>
          </a:xfrm>
          <a:prstGeom prst="wedgeRoundRectCallout">
            <a:avLst>
              <a:gd name="adj1" fmla="val -37357"/>
              <a:gd name="adj2" fmla="val 710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can also mark a function associated with a struct, but not a particular instance of a struct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3949663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19809-7D67-3A48-9890-705571228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Structs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4D056-22D5-394E-A84E-27C9298AB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89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E3FED-15A0-5449-A598-6C2495742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64423-EE33-844E-989B-78A0059F8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B8348-E7F6-5C42-A0FE-50E5E15AD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89041"/>
            <a:ext cx="12239961" cy="6103833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9628BB23-BDFE-F14A-A615-362B5D5BA46A}"/>
              </a:ext>
            </a:extLst>
          </p:cNvPr>
          <p:cNvSpPr/>
          <p:nvPr/>
        </p:nvSpPr>
        <p:spPr>
          <a:xfrm>
            <a:off x="3318163" y="49214"/>
            <a:ext cx="4862946" cy="1460500"/>
          </a:xfrm>
          <a:prstGeom prst="wedgeRoundRectCallout">
            <a:avLst>
              <a:gd name="adj1" fmla="val -12001"/>
              <a:gd name="adj2" fmla="val 681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just don’t have </a:t>
            </a:r>
            <a:r>
              <a:rPr lang="en-US" sz="2400" b="1" i="1" dirty="0"/>
              <a:t>self</a:t>
            </a:r>
            <a:r>
              <a:rPr lang="en-US" sz="2400" dirty="0"/>
              <a:t> as the first parameter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4201091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40F92-F037-3B47-BF7B-F68FB9BDB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90987-CDE3-DE4A-863F-86CD14F11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2D1D7-01B4-F747-8B22-0D3A40006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672" y="0"/>
            <a:ext cx="79386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81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40F92-F037-3B47-BF7B-F68FB9BDB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90987-CDE3-DE4A-863F-86CD14F11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2D1D7-01B4-F747-8B22-0D3A40006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672" y="0"/>
            <a:ext cx="7938655" cy="6858000"/>
          </a:xfrm>
          <a:prstGeom prst="rect">
            <a:avLst/>
          </a:prstGeom>
        </p:spPr>
      </p:pic>
      <p:sp>
        <p:nvSpPr>
          <p:cNvPr id="5" name="Explosion 2 4">
            <a:extLst>
              <a:ext uri="{FF2B5EF4-FFF2-40B4-BE49-F238E27FC236}">
                <a16:creationId xmlns:a16="http://schemas.microsoft.com/office/drawing/2014/main" id="{8E2E6EA7-11C9-5E41-87B0-726ED5B034B4}"/>
              </a:ext>
            </a:extLst>
          </p:cNvPr>
          <p:cNvSpPr/>
          <p:nvPr/>
        </p:nvSpPr>
        <p:spPr>
          <a:xfrm>
            <a:off x="7280563" y="-595746"/>
            <a:ext cx="5361709" cy="369598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Things don’t have to be in a single </a:t>
            </a:r>
            <a:r>
              <a:rPr lang="en-US" sz="2800" i="1" dirty="0" err="1"/>
              <a:t>impl</a:t>
            </a:r>
            <a:r>
              <a:rPr lang="en-US" sz="2800" dirty="0"/>
              <a:t> block!</a:t>
            </a:r>
          </a:p>
        </p:txBody>
      </p:sp>
    </p:spTree>
    <p:extLst>
      <p:ext uri="{BB962C8B-B14F-4D97-AF65-F5344CB8AC3E}">
        <p14:creationId xmlns:p14="http://schemas.microsoft.com/office/powerpoint/2010/main" val="3188820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5D2F3-25B1-564D-B758-34938169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2CF9F-ECAC-F34E-BEBC-A4398BBBF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C6F1A-1D0D-3E4F-B8F0-DE72ED5F2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31" y="0"/>
            <a:ext cx="117035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1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7CEF-E883-4BCB-9D28-48AA16E28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making a linked list…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C184D-8B81-4512-B3A0-18BE334A3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just going to store u32s</a:t>
            </a:r>
          </a:p>
          <a:p>
            <a:endParaRPr lang="en-US" dirty="0"/>
          </a:p>
          <a:p>
            <a:r>
              <a:rPr lang="en-US" dirty="0"/>
              <a:t>How would we do it in C?</a:t>
            </a:r>
          </a:p>
          <a:p>
            <a:pPr lvl="1"/>
            <a:r>
              <a:rPr lang="en-US" dirty="0"/>
              <a:t>A Node struct that has two fields:</a:t>
            </a:r>
          </a:p>
          <a:p>
            <a:pPr lvl="1"/>
            <a:r>
              <a:rPr lang="en-US" dirty="0"/>
              <a:t>A u32</a:t>
            </a:r>
          </a:p>
          <a:p>
            <a:pPr lvl="1"/>
            <a:r>
              <a:rPr lang="en-US" dirty="0"/>
              <a:t>A pointer to the next node in the list (or null)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18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31BC3-7FD2-488B-A5D1-8B41B416A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A picture containing text&#10;&#10;Description automatically generated">
            <a:extLst>
              <a:ext uri="{FF2B5EF4-FFF2-40B4-BE49-F238E27FC236}">
                <a16:creationId xmlns:a16="http://schemas.microsoft.com/office/drawing/2014/main" id="{51E0BC4C-691E-4D6E-8AFE-8A3D2BF9B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3942" y="341330"/>
            <a:ext cx="6909954" cy="6151545"/>
          </a:xfrm>
        </p:spPr>
      </p:pic>
    </p:spTree>
    <p:extLst>
      <p:ext uri="{BB962C8B-B14F-4D97-AF65-F5344CB8AC3E}">
        <p14:creationId xmlns:p14="http://schemas.microsoft.com/office/powerpoint/2010/main" val="3264633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31BC3-7FD2-488B-A5D1-8B41B416A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A picture containing text&#10;&#10;Description automatically generated">
            <a:extLst>
              <a:ext uri="{FF2B5EF4-FFF2-40B4-BE49-F238E27FC236}">
                <a16:creationId xmlns:a16="http://schemas.microsoft.com/office/drawing/2014/main" id="{51E0BC4C-691E-4D6E-8AFE-8A3D2BF9B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3942" y="341330"/>
            <a:ext cx="6909954" cy="6151545"/>
          </a:xfrm>
        </p:spPr>
      </p:pic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49D8B0DD-C442-43ED-871A-EF2EC36476ED}"/>
              </a:ext>
            </a:extLst>
          </p:cNvPr>
          <p:cNvSpPr/>
          <p:nvPr/>
        </p:nvSpPr>
        <p:spPr>
          <a:xfrm>
            <a:off x="1253836" y="0"/>
            <a:ext cx="6909954" cy="539559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Will it compile?</a:t>
            </a:r>
          </a:p>
        </p:txBody>
      </p:sp>
    </p:spTree>
    <p:extLst>
      <p:ext uri="{BB962C8B-B14F-4D97-AF65-F5344CB8AC3E}">
        <p14:creationId xmlns:p14="http://schemas.microsoft.com/office/powerpoint/2010/main" val="1299061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31BC3-7FD2-488B-A5D1-8B41B416A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A picture containing text&#10;&#10;Description automatically generated">
            <a:extLst>
              <a:ext uri="{FF2B5EF4-FFF2-40B4-BE49-F238E27FC236}">
                <a16:creationId xmlns:a16="http://schemas.microsoft.com/office/drawing/2014/main" id="{51E0BC4C-691E-4D6E-8AFE-8A3D2BF9B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3942" y="341330"/>
            <a:ext cx="6909954" cy="615154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02152C-4C69-4FD9-960F-440A4CFD1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71" y="577496"/>
            <a:ext cx="11524857" cy="554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15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F70C8-BF2A-4EB9-A632-0827349CE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Uhhhhh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5F213-B3B4-411B-B030-18D42FC98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that Rust does heavy static analysis</a:t>
            </a:r>
          </a:p>
          <a:p>
            <a:pPr lvl="1"/>
            <a:r>
              <a:rPr lang="en-US" dirty="0"/>
              <a:t>E.g., everything is checked at compile time!</a:t>
            </a:r>
          </a:p>
          <a:p>
            <a:pPr lvl="1"/>
            <a:r>
              <a:rPr lang="en-US" dirty="0"/>
              <a:t>We need to know how much space a type uses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i="1" dirty="0"/>
              <a:t>recursive type</a:t>
            </a:r>
            <a:r>
              <a:rPr lang="en-US" dirty="0"/>
              <a:t>’s size can’t be determined at compile time!</a:t>
            </a:r>
          </a:p>
          <a:p>
            <a:endParaRPr lang="en-US" dirty="0"/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Well, it’s in the error: it could continue infinitely!</a:t>
            </a:r>
          </a:p>
        </p:txBody>
      </p:sp>
    </p:spTree>
    <p:extLst>
      <p:ext uri="{BB962C8B-B14F-4D97-AF65-F5344CB8AC3E}">
        <p14:creationId xmlns:p14="http://schemas.microsoft.com/office/powerpoint/2010/main" val="413193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6E167-DB90-4F45-9F43-3B8E84B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D7368-A278-428B-B43D-4A8E67435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AC64082-1BAB-48E1-AA67-4468FFF6F19C}"/>
              </a:ext>
            </a:extLst>
          </p:cNvPr>
          <p:cNvGrpSpPr/>
          <p:nvPr/>
        </p:nvGrpSpPr>
        <p:grpSpPr>
          <a:xfrm>
            <a:off x="1891095" y="0"/>
            <a:ext cx="8981951" cy="6858000"/>
            <a:chOff x="2195848" y="2007559"/>
            <a:chExt cx="4024648" cy="31955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0A3B04C-119F-43D0-8B18-8EBE8B7BAC02}"/>
                </a:ext>
              </a:extLst>
            </p:cNvPr>
            <p:cNvSpPr/>
            <p:nvPr/>
          </p:nvSpPr>
          <p:spPr>
            <a:xfrm>
              <a:off x="2929943" y="2007561"/>
              <a:ext cx="3290553" cy="3195504"/>
            </a:xfrm>
            <a:prstGeom prst="rect">
              <a:avLst/>
            </a:prstGeom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800" b="1" i="1" dirty="0"/>
                <a:t>Node</a:t>
              </a:r>
            </a:p>
            <a:p>
              <a:pPr algn="ctr"/>
              <a:r>
                <a:rPr lang="en-US" sz="3800" dirty="0"/>
                <a:t>Value: i32</a:t>
              </a:r>
            </a:p>
            <a:p>
              <a:pPr algn="ctr"/>
              <a:r>
                <a:rPr lang="en-US" sz="3800" dirty="0"/>
                <a:t>Next: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CDCDDC-826C-4A6F-8D23-66DCF7E48602}"/>
                </a:ext>
              </a:extLst>
            </p:cNvPr>
            <p:cNvSpPr/>
            <p:nvPr/>
          </p:nvSpPr>
          <p:spPr>
            <a:xfrm rot="16200000" flipH="1">
              <a:off x="965143" y="3238264"/>
              <a:ext cx="3195505" cy="734095"/>
            </a:xfrm>
            <a:prstGeom prst="rect">
              <a:avLst/>
            </a:prstGeom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/>
                <a:t>u32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10E91EA-B623-49EA-BEFE-BD40F67827A1}"/>
              </a:ext>
            </a:extLst>
          </p:cNvPr>
          <p:cNvGrpSpPr/>
          <p:nvPr/>
        </p:nvGrpSpPr>
        <p:grpSpPr>
          <a:xfrm>
            <a:off x="3873729" y="1892127"/>
            <a:ext cx="6427175" cy="4841182"/>
            <a:chOff x="2195848" y="2007559"/>
            <a:chExt cx="4024648" cy="319550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459300A-9ADA-4108-988D-069FE31BF9A2}"/>
                </a:ext>
              </a:extLst>
            </p:cNvPr>
            <p:cNvSpPr/>
            <p:nvPr/>
          </p:nvSpPr>
          <p:spPr>
            <a:xfrm>
              <a:off x="2929943" y="2007561"/>
              <a:ext cx="3290553" cy="3195504"/>
            </a:xfrm>
            <a:prstGeom prst="rect">
              <a:avLst/>
            </a:prstGeom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3800" b="1" i="1" dirty="0"/>
                <a:t>Node</a:t>
              </a:r>
            </a:p>
            <a:p>
              <a:pPr algn="ctr"/>
              <a:r>
                <a:rPr lang="en-US" sz="3000" dirty="0"/>
                <a:t>Value: i32</a:t>
              </a:r>
            </a:p>
            <a:p>
              <a:pPr algn="ctr"/>
              <a:r>
                <a:rPr lang="en-US" sz="3000" dirty="0"/>
                <a:t>Next: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EA6DC9F-10C3-4D21-BE86-7D30F51C181D}"/>
                </a:ext>
              </a:extLst>
            </p:cNvPr>
            <p:cNvSpPr/>
            <p:nvPr/>
          </p:nvSpPr>
          <p:spPr>
            <a:xfrm rot="16200000" flipH="1">
              <a:off x="965143" y="3238264"/>
              <a:ext cx="3195505" cy="734095"/>
            </a:xfrm>
            <a:prstGeom prst="rect">
              <a:avLst/>
            </a:prstGeom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/>
                <a:t>u32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D1DEA-72E3-4577-8FE6-7C3FB4AA842F}"/>
              </a:ext>
            </a:extLst>
          </p:cNvPr>
          <p:cNvGrpSpPr/>
          <p:nvPr/>
        </p:nvGrpSpPr>
        <p:grpSpPr>
          <a:xfrm>
            <a:off x="5459955" y="3429001"/>
            <a:ext cx="3929230" cy="3121428"/>
            <a:chOff x="2195849" y="2007559"/>
            <a:chExt cx="4024648" cy="319550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89DA7F1-17AE-4657-8569-08C04DF2638A}"/>
                </a:ext>
              </a:extLst>
            </p:cNvPr>
            <p:cNvSpPr/>
            <p:nvPr/>
          </p:nvSpPr>
          <p:spPr>
            <a:xfrm>
              <a:off x="2847340" y="2007560"/>
              <a:ext cx="3373157" cy="3195504"/>
            </a:xfrm>
            <a:prstGeom prst="rect">
              <a:avLst/>
            </a:prstGeom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i="1" dirty="0"/>
                <a:t>Node</a:t>
              </a:r>
            </a:p>
            <a:p>
              <a:pPr algn="ctr"/>
              <a:r>
                <a:rPr lang="en-US" sz="2400" dirty="0"/>
                <a:t>Value: i32</a:t>
              </a:r>
            </a:p>
            <a:p>
              <a:pPr algn="ctr"/>
              <a:r>
                <a:rPr lang="en-US" sz="2400" dirty="0"/>
                <a:t>Next: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0711B53-2073-4E76-9D75-788C887FF22C}"/>
                </a:ext>
              </a:extLst>
            </p:cNvPr>
            <p:cNvSpPr/>
            <p:nvPr/>
          </p:nvSpPr>
          <p:spPr>
            <a:xfrm rot="16200000" flipH="1">
              <a:off x="923842" y="3279566"/>
              <a:ext cx="3195505" cy="651492"/>
            </a:xfrm>
            <a:prstGeom prst="rect">
              <a:avLst/>
            </a:prstGeom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u32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1FB274-F297-4E30-B4A9-0463CA6D5B85}"/>
              </a:ext>
            </a:extLst>
          </p:cNvPr>
          <p:cNvGrpSpPr/>
          <p:nvPr/>
        </p:nvGrpSpPr>
        <p:grpSpPr>
          <a:xfrm>
            <a:off x="6371674" y="4688378"/>
            <a:ext cx="2689199" cy="1623521"/>
            <a:chOff x="2195849" y="2007559"/>
            <a:chExt cx="4024648" cy="319550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008AE20-26BF-4ACC-9B0A-C9BF796820FA}"/>
                </a:ext>
              </a:extLst>
            </p:cNvPr>
            <p:cNvSpPr/>
            <p:nvPr/>
          </p:nvSpPr>
          <p:spPr>
            <a:xfrm>
              <a:off x="2847340" y="2007560"/>
              <a:ext cx="3373157" cy="3195504"/>
            </a:xfrm>
            <a:prstGeom prst="rect">
              <a:avLst/>
            </a:prstGeom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i="1" dirty="0"/>
                <a:t>Node</a:t>
              </a:r>
            </a:p>
            <a:p>
              <a:pPr algn="ctr"/>
              <a:r>
                <a:rPr lang="en-US" sz="1600" dirty="0"/>
                <a:t>Value: i32</a:t>
              </a:r>
            </a:p>
            <a:p>
              <a:pPr algn="ctr"/>
              <a:r>
                <a:rPr lang="en-US" sz="1600" dirty="0"/>
                <a:t>Next: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68D99A2-0ADC-417A-8A19-84A413286CD2}"/>
                </a:ext>
              </a:extLst>
            </p:cNvPr>
            <p:cNvSpPr/>
            <p:nvPr/>
          </p:nvSpPr>
          <p:spPr>
            <a:xfrm rot="16200000" flipH="1">
              <a:off x="923842" y="3279566"/>
              <a:ext cx="3195505" cy="651492"/>
            </a:xfrm>
            <a:prstGeom prst="rect">
              <a:avLst/>
            </a:prstGeom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u32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2990F3F-076B-47CC-A0EC-66359DD09910}"/>
              </a:ext>
            </a:extLst>
          </p:cNvPr>
          <p:cNvSpPr/>
          <p:nvPr/>
        </p:nvSpPr>
        <p:spPr>
          <a:xfrm>
            <a:off x="8091724" y="5577842"/>
            <a:ext cx="814647" cy="615752"/>
          </a:xfrm>
          <a:prstGeom prst="rect">
            <a:avLst/>
          </a:prstGeom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0" i="0" dirty="0">
                <a:solidFill>
                  <a:schemeClr val="bg1"/>
                </a:solidFill>
                <a:effectLst/>
                <a:latin typeface="Nimbus Roman No9 L"/>
              </a:rPr>
              <a:t>∞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37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C4127-1ACF-914A-916B-E802DD00F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336F1-5FDE-644E-A059-EDEDED37F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6F86C-E2C8-F041-83EE-E9DB5C160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08" y="0"/>
            <a:ext cx="11291455" cy="696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901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7DEB5-0A1A-434E-9C1D-0A740E67C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pointers to the rescue!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A30FD-07C1-40CC-AA85-9628E3BBC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pointers are just a value that has an address to some memory</a:t>
            </a:r>
          </a:p>
          <a:p>
            <a:r>
              <a:rPr lang="en-US" dirty="0"/>
              <a:t>Smart pointers have additional metadata and functionality</a:t>
            </a:r>
          </a:p>
          <a:p>
            <a:r>
              <a:rPr lang="en-US" dirty="0"/>
              <a:t>We’ve already seen some smart pointers</a:t>
            </a:r>
          </a:p>
          <a:p>
            <a:r>
              <a:rPr lang="en-US" dirty="0"/>
              <a:t>String</a:t>
            </a:r>
          </a:p>
          <a:p>
            <a:pPr lvl="1"/>
            <a:r>
              <a:rPr lang="en-US" dirty="0"/>
              <a:t>Points to memory, has length</a:t>
            </a:r>
          </a:p>
          <a:p>
            <a:r>
              <a:rPr lang="en-US" dirty="0" err="1"/>
              <a:t>Vec</a:t>
            </a:r>
            <a:endParaRPr lang="en-US" dirty="0"/>
          </a:p>
          <a:p>
            <a:pPr lvl="1"/>
            <a:r>
              <a:rPr lang="en-US" dirty="0"/>
              <a:t>Has a length and capacity</a:t>
            </a:r>
          </a:p>
          <a:p>
            <a:r>
              <a:rPr lang="en-US" dirty="0"/>
              <a:t>Both have additional functionality</a:t>
            </a:r>
          </a:p>
        </p:txBody>
      </p:sp>
    </p:spTree>
    <p:extLst>
      <p:ext uri="{BB962C8B-B14F-4D97-AF65-F5344CB8AC3E}">
        <p14:creationId xmlns:p14="http://schemas.microsoft.com/office/powerpoint/2010/main" val="30670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EB09-313A-4326-A9B1-53A9D5735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most common smart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58357-A6DA-4015-9C99-AD8837AB7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Box&lt;T&gt;</a:t>
            </a:r>
          </a:p>
          <a:p>
            <a:pPr lvl="1"/>
            <a:r>
              <a:rPr lang="en-US" dirty="0"/>
              <a:t>Allocates values on the heap</a:t>
            </a:r>
          </a:p>
          <a:p>
            <a:endParaRPr lang="en-US" dirty="0"/>
          </a:p>
          <a:p>
            <a:r>
              <a:rPr lang="en-US" dirty="0" err="1"/>
              <a:t>Rc</a:t>
            </a:r>
            <a:r>
              <a:rPr lang="en-US" dirty="0"/>
              <a:t>&lt;T&gt;</a:t>
            </a:r>
          </a:p>
          <a:p>
            <a:pPr lvl="1"/>
            <a:r>
              <a:rPr lang="en-US" dirty="0"/>
              <a:t>Reference counting pointer that enables multiple ownership</a:t>
            </a:r>
          </a:p>
          <a:p>
            <a:endParaRPr lang="en-US" dirty="0"/>
          </a:p>
          <a:p>
            <a:r>
              <a:rPr lang="en-US" dirty="0"/>
              <a:t>Ref&lt;T&gt;, </a:t>
            </a:r>
            <a:r>
              <a:rPr lang="en-US" dirty="0" err="1"/>
              <a:t>RefMut</a:t>
            </a:r>
            <a:r>
              <a:rPr lang="en-US" dirty="0"/>
              <a:t>&lt;T&gt;, </a:t>
            </a:r>
            <a:r>
              <a:rPr lang="en-US" dirty="0" err="1"/>
              <a:t>RefCell</a:t>
            </a:r>
            <a:r>
              <a:rPr lang="en-US" dirty="0"/>
              <a:t>&lt;T&gt;</a:t>
            </a:r>
          </a:p>
          <a:p>
            <a:pPr lvl="1"/>
            <a:r>
              <a:rPr lang="en-US" dirty="0"/>
              <a:t>Enforces borrow rules at </a:t>
            </a:r>
            <a:r>
              <a:rPr lang="en-US" i="1" dirty="0"/>
              <a:t>runtime</a:t>
            </a:r>
            <a:r>
              <a:rPr lang="en-US" dirty="0"/>
              <a:t> instead of compile time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17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022EE-2B8E-D64D-AA58-5D16C7C61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Box&lt;T&gt;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B661E-5B90-BF47-8A7D-A03F0DFEC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allocating values on the heap</a:t>
            </a:r>
          </a:p>
          <a:p>
            <a:endParaRPr lang="en-US" dirty="0"/>
          </a:p>
          <a:p>
            <a:r>
              <a:rPr lang="en-US" dirty="0"/>
              <a:t>When might we use this?</a:t>
            </a:r>
          </a:p>
          <a:p>
            <a:pPr lvl="1"/>
            <a:r>
              <a:rPr lang="en-US" dirty="0"/>
              <a:t>If we have a type with a size unknown at compile time</a:t>
            </a:r>
          </a:p>
          <a:p>
            <a:pPr lvl="1"/>
            <a:r>
              <a:rPr lang="en-US" dirty="0"/>
              <a:t>Lots of data that we want to transfer ownership of, but want to make sure we don’t copy it</a:t>
            </a:r>
          </a:p>
          <a:p>
            <a:pPr lvl="1"/>
            <a:r>
              <a:rPr lang="en-US" dirty="0"/>
              <a:t>When you care about a value having a certain Trait as opposed to being of a certain type</a:t>
            </a:r>
          </a:p>
        </p:txBody>
      </p:sp>
    </p:spTree>
    <p:extLst>
      <p:ext uri="{BB962C8B-B14F-4D97-AF65-F5344CB8AC3E}">
        <p14:creationId xmlns:p14="http://schemas.microsoft.com/office/powerpoint/2010/main" val="394452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12858-0A51-3942-A368-5A7EABC1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data on the heap with Box&lt;T&gt;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17BC1-478D-6948-A413-9000D8ABC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pretty simple</a:t>
            </a:r>
          </a:p>
          <a:p>
            <a:endParaRPr lang="en-US" dirty="0"/>
          </a:p>
          <a:p>
            <a:r>
              <a:rPr lang="en-US" dirty="0"/>
              <a:t>Box::new(value)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“value” is now on the heap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The box will be automatically deallocated when it goes out of scope!</a:t>
            </a:r>
          </a:p>
        </p:txBody>
      </p:sp>
    </p:spTree>
    <p:extLst>
      <p:ext uri="{BB962C8B-B14F-4D97-AF65-F5344CB8AC3E}">
        <p14:creationId xmlns:p14="http://schemas.microsoft.com/office/powerpoint/2010/main" val="239903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7AAAF-29B1-D84B-BA3E-35109E88D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6B830-2405-374E-9BDD-B165989C5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0122CA-D4DC-174F-B023-A4E71E940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00" y="1485900"/>
            <a:ext cx="6832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924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C3723-D300-2D41-851B-9189C21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43B62-301A-3348-846B-58A5F7DCC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a type will have a field that refers to another type</a:t>
            </a:r>
          </a:p>
          <a:p>
            <a:pPr lvl="1"/>
            <a:r>
              <a:rPr lang="en-US" dirty="0"/>
              <a:t>I.e., it is </a:t>
            </a:r>
            <a:r>
              <a:rPr lang="en-US" i="1" dirty="0"/>
              <a:t>recursive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The problem is that the recursion could be “infinite”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The Rust compiler can’t know the size of the type at compile time!</a:t>
            </a:r>
          </a:p>
        </p:txBody>
      </p:sp>
    </p:spTree>
    <p:extLst>
      <p:ext uri="{BB962C8B-B14F-4D97-AF65-F5344CB8AC3E}">
        <p14:creationId xmlns:p14="http://schemas.microsoft.com/office/powerpoint/2010/main" val="280151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4FB96-F339-F240-B600-559BF5766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816BB-B3B2-7E42-8264-C0139761D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example of a recursive type is a </a:t>
            </a:r>
            <a:r>
              <a:rPr lang="en-US" i="1" dirty="0"/>
              <a:t>cons list</a:t>
            </a:r>
            <a:endParaRPr lang="en-US" dirty="0"/>
          </a:p>
          <a:p>
            <a:r>
              <a:rPr lang="en-US" dirty="0"/>
              <a:t>Cons lists are very common in functional languages</a:t>
            </a:r>
          </a:p>
          <a:p>
            <a:pPr lvl="1"/>
            <a:r>
              <a:rPr lang="en-US" dirty="0"/>
              <a:t>If you’ve ever used a Lisp variant, you know all about cons!</a:t>
            </a:r>
          </a:p>
          <a:p>
            <a:r>
              <a:rPr lang="en-US" dirty="0"/>
              <a:t>A cons constructs a pair from two arguments</a:t>
            </a:r>
          </a:p>
          <a:p>
            <a:pPr lvl="1"/>
            <a:r>
              <a:rPr lang="en-US" dirty="0"/>
              <a:t>Usually a single value and another pair</a:t>
            </a:r>
          </a:p>
          <a:p>
            <a:r>
              <a:rPr lang="en-US" dirty="0"/>
              <a:t>The first item in the pair is the value of that element in the list</a:t>
            </a:r>
          </a:p>
          <a:p>
            <a:r>
              <a:rPr lang="en-US" dirty="0"/>
              <a:t>The second item is the the next element in the list</a:t>
            </a:r>
          </a:p>
          <a:p>
            <a:pPr lvl="1"/>
            <a:r>
              <a:rPr lang="en-US" dirty="0"/>
              <a:t>Hence recursive!</a:t>
            </a:r>
          </a:p>
        </p:txBody>
      </p:sp>
    </p:spTree>
    <p:extLst>
      <p:ext uri="{BB962C8B-B14F-4D97-AF65-F5344CB8AC3E}">
        <p14:creationId xmlns:p14="http://schemas.microsoft.com/office/powerpoint/2010/main" val="295613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4259A-2595-974D-BA07-C48DFAC02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C12D4-244D-C54D-9351-0A90124E2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1EF430-11CD-BF4E-9BA4-5148AC731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2057400"/>
            <a:ext cx="11150600" cy="4800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389993-BE5B-964C-9B06-7B2E7E274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7055"/>
            <a:ext cx="55626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9533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4259A-2595-974D-BA07-C48DFAC02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1EF430-11CD-BF4E-9BA4-5148AC731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2057400"/>
            <a:ext cx="11150600" cy="4800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389993-BE5B-964C-9B06-7B2E7E274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7055"/>
            <a:ext cx="5562600" cy="3429000"/>
          </a:xfrm>
          <a:prstGeom prst="rect">
            <a:avLst/>
          </a:prstGeom>
        </p:spPr>
      </p:pic>
      <p:pic>
        <p:nvPicPr>
          <p:cNvPr id="7" name="Content Placeholder 6" descr="A picture containing flower&#10;&#10;Description automatically generated">
            <a:extLst>
              <a:ext uri="{FF2B5EF4-FFF2-40B4-BE49-F238E27FC236}">
                <a16:creationId xmlns:a16="http://schemas.microsoft.com/office/drawing/2014/main" id="{90790695-CEF6-6B43-BB88-250097EF8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45614" y="2646100"/>
            <a:ext cx="10300771" cy="2296050"/>
          </a:xfrm>
        </p:spPr>
      </p:pic>
    </p:spTree>
    <p:extLst>
      <p:ext uri="{BB962C8B-B14F-4D97-AF65-F5344CB8AC3E}">
        <p14:creationId xmlns:p14="http://schemas.microsoft.com/office/powerpoint/2010/main" val="39073167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9B28C-B963-7A45-91D6-5BAE35AE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729E5-E9C1-064E-9E10-FA8AB33DA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5913"/>
            <a:ext cx="10515600" cy="3621050"/>
          </a:xfrm>
        </p:spPr>
        <p:txBody>
          <a:bodyPr/>
          <a:lstStyle/>
          <a:p>
            <a:r>
              <a:rPr lang="en-US" dirty="0"/>
              <a:t>The compiler is giving us several types of solutions!</a:t>
            </a:r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Box&lt;T&gt; is a </a:t>
            </a:r>
            <a:r>
              <a:rPr lang="en-US" i="1" dirty="0">
                <a:solidFill>
                  <a:schemeClr val="bg1"/>
                </a:solidFill>
              </a:rPr>
              <a:t>pointer</a:t>
            </a:r>
            <a:r>
              <a:rPr lang="en-US" dirty="0">
                <a:solidFill>
                  <a:schemeClr val="bg1"/>
                </a:solidFill>
              </a:rPr>
              <a:t> which means Rust knows exactly how big it is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 terms of being on the stack!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So, maybe we can make use of this to make the compiler happy…</a:t>
            </a:r>
          </a:p>
        </p:txBody>
      </p:sp>
      <p:pic>
        <p:nvPicPr>
          <p:cNvPr id="4" name="Content Placeholder 6" descr="A picture containing flower&#10;&#10;Description automatically generated">
            <a:extLst>
              <a:ext uri="{FF2B5EF4-FFF2-40B4-BE49-F238E27FC236}">
                <a16:creationId xmlns:a16="http://schemas.microsoft.com/office/drawing/2014/main" id="{AB29063A-3779-7B47-9BD0-B6FC66D9F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614" y="0"/>
            <a:ext cx="10300771" cy="22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09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C4127-1ACF-914A-916B-E802DD00F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336F1-5FDE-644E-A059-EDEDED37F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6F86C-E2C8-F041-83EE-E9DB5C160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08" y="0"/>
            <a:ext cx="11291455" cy="6960486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973356F2-3F31-3C48-A51F-0346058F8733}"/>
              </a:ext>
            </a:extLst>
          </p:cNvPr>
          <p:cNvSpPr/>
          <p:nvPr/>
        </p:nvSpPr>
        <p:spPr>
          <a:xfrm>
            <a:off x="3484417" y="2397991"/>
            <a:ext cx="4862946" cy="1460500"/>
          </a:xfrm>
          <a:prstGeom prst="wedgeRoundRectCallout">
            <a:avLst>
              <a:gd name="adj1" fmla="val 17914"/>
              <a:gd name="adj2" fmla="val -712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is a </a:t>
            </a:r>
            <a:r>
              <a:rPr lang="en-US" sz="2400" i="1" dirty="0"/>
              <a:t>derived trait</a:t>
            </a:r>
            <a:r>
              <a:rPr lang="en-US" sz="2400" dirty="0"/>
              <a:t> it will allow instances of Rectangle to be formatted with {:?}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24788349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9B28C-B963-7A45-91D6-5BAE35AE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729E5-E9C1-064E-9E10-FA8AB33DA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5913"/>
            <a:ext cx="10515600" cy="3621050"/>
          </a:xfrm>
        </p:spPr>
        <p:txBody>
          <a:bodyPr/>
          <a:lstStyle/>
          <a:p>
            <a:r>
              <a:rPr lang="en-US" dirty="0"/>
              <a:t>The compiler is giving us several types of solutions!</a:t>
            </a:r>
          </a:p>
          <a:p>
            <a:endParaRPr lang="en-US" dirty="0"/>
          </a:p>
          <a:p>
            <a:r>
              <a:rPr lang="en-US" dirty="0"/>
              <a:t>Box&lt;T&gt; is a </a:t>
            </a:r>
            <a:r>
              <a:rPr lang="en-US" i="1" dirty="0"/>
              <a:t>pointer</a:t>
            </a:r>
            <a:r>
              <a:rPr lang="en-US" dirty="0"/>
              <a:t> which means Rust knows exactly how big it is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 terms of being on the stack!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So, maybe we can make use of this to make the compiler happy…</a:t>
            </a:r>
          </a:p>
        </p:txBody>
      </p:sp>
      <p:pic>
        <p:nvPicPr>
          <p:cNvPr id="4" name="Content Placeholder 6" descr="A picture containing flower&#10;&#10;Description automatically generated">
            <a:extLst>
              <a:ext uri="{FF2B5EF4-FFF2-40B4-BE49-F238E27FC236}">
                <a16:creationId xmlns:a16="http://schemas.microsoft.com/office/drawing/2014/main" id="{AB29063A-3779-7B47-9BD0-B6FC66D9F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614" y="0"/>
            <a:ext cx="10300771" cy="22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0445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9B28C-B963-7A45-91D6-5BAE35AE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729E5-E9C1-064E-9E10-FA8AB33DA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5913"/>
            <a:ext cx="10515600" cy="3621050"/>
          </a:xfrm>
        </p:spPr>
        <p:txBody>
          <a:bodyPr/>
          <a:lstStyle/>
          <a:p>
            <a:r>
              <a:rPr lang="en-US" dirty="0"/>
              <a:t>The compiler is giving us several types of solutions!</a:t>
            </a:r>
          </a:p>
          <a:p>
            <a:endParaRPr lang="en-US" dirty="0"/>
          </a:p>
          <a:p>
            <a:r>
              <a:rPr lang="en-US" dirty="0"/>
              <a:t>Box&lt;T&gt; is a </a:t>
            </a:r>
            <a:r>
              <a:rPr lang="en-US" i="1" dirty="0"/>
              <a:t>pointer</a:t>
            </a:r>
            <a:r>
              <a:rPr lang="en-US" dirty="0"/>
              <a:t> which means Rust knows exactly how big it is</a:t>
            </a:r>
          </a:p>
          <a:p>
            <a:pPr lvl="1"/>
            <a:r>
              <a:rPr lang="en-US" dirty="0"/>
              <a:t>In terms of being on the stack!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So, maybe we can make use of this to make the compiler happy…</a:t>
            </a:r>
          </a:p>
        </p:txBody>
      </p:sp>
      <p:pic>
        <p:nvPicPr>
          <p:cNvPr id="4" name="Content Placeholder 6" descr="A picture containing flower&#10;&#10;Description automatically generated">
            <a:extLst>
              <a:ext uri="{FF2B5EF4-FFF2-40B4-BE49-F238E27FC236}">
                <a16:creationId xmlns:a16="http://schemas.microsoft.com/office/drawing/2014/main" id="{AB29063A-3779-7B47-9BD0-B6FC66D9F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614" y="0"/>
            <a:ext cx="10300771" cy="22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98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9B28C-B963-7A45-91D6-5BAE35AE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729E5-E9C1-064E-9E10-FA8AB33DA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5913"/>
            <a:ext cx="10515600" cy="3621050"/>
          </a:xfrm>
        </p:spPr>
        <p:txBody>
          <a:bodyPr/>
          <a:lstStyle/>
          <a:p>
            <a:r>
              <a:rPr lang="en-US" dirty="0"/>
              <a:t>The compiler is giving us several types of solutions!</a:t>
            </a:r>
          </a:p>
          <a:p>
            <a:endParaRPr lang="en-US" dirty="0"/>
          </a:p>
          <a:p>
            <a:r>
              <a:rPr lang="en-US" dirty="0"/>
              <a:t>Box&lt;T&gt; is a </a:t>
            </a:r>
            <a:r>
              <a:rPr lang="en-US" i="1" dirty="0"/>
              <a:t>pointer</a:t>
            </a:r>
            <a:r>
              <a:rPr lang="en-US" dirty="0"/>
              <a:t> which means Rust knows exactly how big it is</a:t>
            </a:r>
          </a:p>
          <a:p>
            <a:pPr lvl="1"/>
            <a:r>
              <a:rPr lang="en-US" dirty="0"/>
              <a:t>In terms of being on the stack!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So, maybe we can make use of this to make the compiler happy…</a:t>
            </a:r>
          </a:p>
        </p:txBody>
      </p:sp>
      <p:pic>
        <p:nvPicPr>
          <p:cNvPr id="4" name="Content Placeholder 6" descr="A picture containing flower&#10;&#10;Description automatically generated">
            <a:extLst>
              <a:ext uri="{FF2B5EF4-FFF2-40B4-BE49-F238E27FC236}">
                <a16:creationId xmlns:a16="http://schemas.microsoft.com/office/drawing/2014/main" id="{AB29063A-3779-7B47-9BD0-B6FC66D9F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614" y="0"/>
            <a:ext cx="10300771" cy="22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382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723EA-243B-8D49-8C9A-6C88B4DF9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2B727-0CAB-B74F-AC82-0386BD57A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0B3C3-E783-EC41-A549-7C4599625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7400"/>
            <a:ext cx="7493000" cy="4800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40AB9D-25C8-8A4B-9F2C-A03B2FBEA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00" y="5308"/>
            <a:ext cx="6629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67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723EA-243B-8D49-8C9A-6C88B4DF9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2B727-0CAB-B74F-AC82-0386BD57A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0B3C3-E783-EC41-A549-7C4599625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7400"/>
            <a:ext cx="7493000" cy="4800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40AB9D-25C8-8A4B-9F2C-A03B2FBEA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00" y="5308"/>
            <a:ext cx="6629400" cy="3886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6A377D-98A4-5F4A-B24F-0DE37EA99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6679" y="2864892"/>
            <a:ext cx="42291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198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614EE-FE4B-D448-801D-24A25B83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Box&lt;T&gt;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E0BA5-5D29-7C44-8259-EE02288B4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Boxes </a:t>
            </a:r>
            <a:r>
              <a:rPr lang="en-US" i="1" dirty="0"/>
              <a:t>only</a:t>
            </a:r>
            <a:r>
              <a:rPr lang="en-US" dirty="0"/>
              <a:t> provide heap allocation and indirection</a:t>
            </a:r>
          </a:p>
          <a:p>
            <a:r>
              <a:rPr lang="en-US" dirty="0"/>
              <a:t>There are additional features other smart pointers have</a:t>
            </a:r>
          </a:p>
          <a:p>
            <a:r>
              <a:rPr lang="en-US" dirty="0"/>
              <a:t>Because of the lack of features, Boxes have barely any overhead</a:t>
            </a:r>
          </a:p>
          <a:p>
            <a:r>
              <a:rPr lang="en-US" dirty="0"/>
              <a:t>Box&lt;T&gt; is a </a:t>
            </a:r>
            <a:r>
              <a:rPr lang="en-US" b="1" i="1" dirty="0"/>
              <a:t>smart</a:t>
            </a:r>
            <a:r>
              <a:rPr lang="en-US" dirty="0"/>
              <a:t> pointer because it implements the </a:t>
            </a:r>
            <a:r>
              <a:rPr lang="en-US" i="1" dirty="0" err="1"/>
              <a:t>Deref</a:t>
            </a:r>
            <a:r>
              <a:rPr lang="en-US" dirty="0"/>
              <a:t> trait</a:t>
            </a:r>
          </a:p>
          <a:p>
            <a:r>
              <a:rPr lang="en-US" i="1" dirty="0"/>
              <a:t>Drop </a:t>
            </a:r>
            <a:r>
              <a:rPr lang="en-US" dirty="0"/>
              <a:t>trait includes a Drop() function which is automatically called whenever the value goes out of scope</a:t>
            </a:r>
          </a:p>
          <a:p>
            <a:pPr lvl="1"/>
            <a:r>
              <a:rPr lang="en-US" dirty="0"/>
              <a:t>It’s like a destructor</a:t>
            </a:r>
          </a:p>
          <a:p>
            <a:pPr lvl="1"/>
            <a:r>
              <a:rPr lang="en-US" dirty="0"/>
              <a:t>You never have to call it yourself!</a:t>
            </a:r>
          </a:p>
          <a:p>
            <a:r>
              <a:rPr lang="en-US" dirty="0"/>
              <a:t>There is also a </a:t>
            </a:r>
            <a:r>
              <a:rPr lang="en-US" i="1" dirty="0" err="1"/>
              <a:t>Deref</a:t>
            </a:r>
            <a:r>
              <a:rPr lang="en-US" dirty="0"/>
              <a:t> trait that lets us deal with Boxes like they were regular references</a:t>
            </a:r>
          </a:p>
          <a:p>
            <a:pPr lvl="1"/>
            <a:r>
              <a:rPr lang="en-US" dirty="0"/>
              <a:t>Don’t have to manually </a:t>
            </a:r>
            <a:r>
              <a:rPr lang="en-US" dirty="0" err="1"/>
              <a:t>deref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8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C4127-1ACF-914A-916B-E802DD00F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336F1-5FDE-644E-A059-EDEDED37F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6F86C-E2C8-F041-83EE-E9DB5C160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08" y="0"/>
            <a:ext cx="11291455" cy="6960486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973356F2-3F31-3C48-A51F-0346058F8733}"/>
              </a:ext>
            </a:extLst>
          </p:cNvPr>
          <p:cNvSpPr/>
          <p:nvPr/>
        </p:nvSpPr>
        <p:spPr>
          <a:xfrm>
            <a:off x="2010178" y="2698750"/>
            <a:ext cx="7869383" cy="1460500"/>
          </a:xfrm>
          <a:prstGeom prst="wedgeRoundRectCallout">
            <a:avLst>
              <a:gd name="adj1" fmla="val -8599"/>
              <a:gd name="adj2" fmla="val -985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https://doc.rust-lang.org/reference/attributes/derive.html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3382434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9BA09-E689-CB4C-AEB7-ED9A8BEC5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Structs in Rust are a bit more robust than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49688-7E7E-CB45-ABE1-843356259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emulate a lot of object oriented style idioms in Rust</a:t>
            </a:r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Functions can be </a:t>
            </a:r>
            <a:r>
              <a:rPr lang="en-US" i="1" dirty="0">
                <a:solidFill>
                  <a:schemeClr val="bg1"/>
                </a:solidFill>
              </a:rPr>
              <a:t>implemented</a:t>
            </a:r>
            <a:r>
              <a:rPr lang="en-US" dirty="0">
                <a:solidFill>
                  <a:schemeClr val="bg1"/>
                </a:solidFill>
              </a:rPr>
              <a:t> on different types (e.g., structs)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This is per “instance”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You can also associate a function with the overall type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E.g., String::from()</a:t>
            </a:r>
          </a:p>
        </p:txBody>
      </p:sp>
    </p:spTree>
    <p:extLst>
      <p:ext uri="{BB962C8B-B14F-4D97-AF65-F5344CB8AC3E}">
        <p14:creationId xmlns:p14="http://schemas.microsoft.com/office/powerpoint/2010/main" val="3596056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9BA09-E689-CB4C-AEB7-ED9A8BEC5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Structs in Rust are a bit more robust than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49688-7E7E-CB45-ABE1-843356259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emulate a lot of object oriented style idioms in Rust</a:t>
            </a:r>
          </a:p>
          <a:p>
            <a:endParaRPr lang="en-US" dirty="0"/>
          </a:p>
          <a:p>
            <a:r>
              <a:rPr lang="en-US" dirty="0"/>
              <a:t>Functions can be </a:t>
            </a:r>
            <a:r>
              <a:rPr lang="en-US" i="1" dirty="0"/>
              <a:t>implemented</a:t>
            </a:r>
            <a:r>
              <a:rPr lang="en-US" dirty="0"/>
              <a:t> on different types (e.g., structs)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This is per “instance”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You can also associate a function with the overall type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E.g., String::from()</a:t>
            </a:r>
          </a:p>
        </p:txBody>
      </p:sp>
    </p:spTree>
    <p:extLst>
      <p:ext uri="{BB962C8B-B14F-4D97-AF65-F5344CB8AC3E}">
        <p14:creationId xmlns:p14="http://schemas.microsoft.com/office/powerpoint/2010/main" val="4202577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9BA09-E689-CB4C-AEB7-ED9A8BEC5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Structs in Rust are a bit more robust than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49688-7E7E-CB45-ABE1-843356259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emulate a lot of object oriented style idioms in Rust</a:t>
            </a:r>
          </a:p>
          <a:p>
            <a:endParaRPr lang="en-US" dirty="0"/>
          </a:p>
          <a:p>
            <a:r>
              <a:rPr lang="en-US" dirty="0"/>
              <a:t>Functions can be </a:t>
            </a:r>
            <a:r>
              <a:rPr lang="en-US" i="1" dirty="0"/>
              <a:t>implemented</a:t>
            </a:r>
            <a:r>
              <a:rPr lang="en-US" dirty="0"/>
              <a:t> on different types (e.g., structs)</a:t>
            </a:r>
          </a:p>
          <a:p>
            <a:pPr lvl="1"/>
            <a:r>
              <a:rPr lang="en-US" dirty="0"/>
              <a:t>This is per “instance”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You can also associate a function with the overall type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E.g., String::from()</a:t>
            </a:r>
          </a:p>
        </p:txBody>
      </p:sp>
    </p:spTree>
    <p:extLst>
      <p:ext uri="{BB962C8B-B14F-4D97-AF65-F5344CB8AC3E}">
        <p14:creationId xmlns:p14="http://schemas.microsoft.com/office/powerpoint/2010/main" val="3745644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C7147-26E2-2B4A-8C30-C7DF91D90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5D3C2-F0F0-F94A-83B2-71E7A56C1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C2150A-F088-BC47-BC8F-7B68BAD0E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6780"/>
            <a:ext cx="12192000" cy="440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922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1201</Words>
  <Application>Microsoft Macintosh PowerPoint</Application>
  <PresentationFormat>Widescreen</PresentationFormat>
  <Paragraphs>173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Nimbus Roman No9 L</vt:lpstr>
      <vt:lpstr>Office Theme</vt:lpstr>
      <vt:lpstr>CS 551</vt:lpstr>
      <vt:lpstr>Structs part 2</vt:lpstr>
      <vt:lpstr>PowerPoint Presentation</vt:lpstr>
      <vt:lpstr>PowerPoint Presentation</vt:lpstr>
      <vt:lpstr>PowerPoint Presentation</vt:lpstr>
      <vt:lpstr>Structs in Rust are a bit more robust than in C</vt:lpstr>
      <vt:lpstr>Structs in Rust are a bit more robust than in C</vt:lpstr>
      <vt:lpstr>Structs in Rust are a bit more robust than in 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Structs in Rust are a bit more robust than in C</vt:lpstr>
      <vt:lpstr>Structs in Rust are a bit more robust than in 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try making a linked list…</vt:lpstr>
      <vt:lpstr>PowerPoint Presentation</vt:lpstr>
      <vt:lpstr>PowerPoint Presentation</vt:lpstr>
      <vt:lpstr>PowerPoint Presentation</vt:lpstr>
      <vt:lpstr>Uhhhhh</vt:lpstr>
      <vt:lpstr>PowerPoint Presentation</vt:lpstr>
      <vt:lpstr>Smart pointers to the rescue!</vt:lpstr>
      <vt:lpstr>Three most common smart pointers</vt:lpstr>
      <vt:lpstr>Box&lt;T&gt;</vt:lpstr>
      <vt:lpstr>Storing data on the heap with Box&lt;T&gt;</vt:lpstr>
      <vt:lpstr>PowerPoint Presentation</vt:lpstr>
      <vt:lpstr>Recursive Types</vt:lpstr>
      <vt:lpstr>Cons list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on Box&lt;T&gt;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451/551</dc:title>
  <dc:creator>Jeremy Blackburn</dc:creator>
  <cp:lastModifiedBy>Jeremy Blackburn</cp:lastModifiedBy>
  <cp:revision>6</cp:revision>
  <dcterms:created xsi:type="dcterms:W3CDTF">2023-02-07T12:07:14Z</dcterms:created>
  <dcterms:modified xsi:type="dcterms:W3CDTF">2025-01-23T12:20:08Z</dcterms:modified>
</cp:coreProperties>
</file>